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8" r:id="rId1"/>
  </p:sldMasterIdLst>
  <p:notesMasterIdLst>
    <p:notesMasterId r:id="rId12"/>
  </p:notesMasterIdLst>
  <p:sldIdLst>
    <p:sldId id="278" r:id="rId2"/>
    <p:sldId id="280" r:id="rId3"/>
    <p:sldId id="289" r:id="rId4"/>
    <p:sldId id="267" r:id="rId5"/>
    <p:sldId id="264" r:id="rId6"/>
    <p:sldId id="266" r:id="rId7"/>
    <p:sldId id="281" r:id="rId8"/>
    <p:sldId id="283" r:id="rId9"/>
    <p:sldId id="284" r:id="rId10"/>
    <p:sldId id="290" r:id="rId11"/>
  </p:sldIdLst>
  <p:sldSz cx="14630400" cy="8229600"/>
  <p:notesSz cx="8229600" cy="14630400"/>
  <p:embeddedFontLst>
    <p:embeddedFont>
      <p:font typeface="e-Ukraine Medium" panose="020B0604020202020204" charset="-52"/>
      <p:regular r:id="rId1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BC"/>
    <a:srgbClr val="FFFFFF"/>
    <a:srgbClr val="CBD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65AB20-2836-41F6-B542-EDF77276603B}" v="113" dt="2026-01-08T07:49:46.380"/>
    <p1510:client id="{435FC09B-BF15-7BDC-8BAC-FC579B7571A7}" v="4" dt="2026-01-08T06:56:13.0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ітлий стиль 3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089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84C1B-40F5-3450-3551-44374D891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5AAFCFEA-2CD3-9540-A9A7-3026E7DE8B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D5E0049E-8D34-A283-A1A2-56E3D6AAE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353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7026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58F9F-6CF5-DE95-110B-C53BA1192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31C81F2C-9184-5354-30D3-507BDA233A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CB376DBC-031C-05E8-B3BC-A75AD1F52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787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53460-127B-E1D9-B916-FCA6A6FE6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D3D63813-F55F-8090-BEC4-D2AD9D493A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839DF673-548E-C29B-67DF-CF1192949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6936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57612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2263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5644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8888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70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9237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3226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9541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5994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7922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3298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4476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380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21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2" r:id="rId13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jpe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1E7AC7-7E72-AFBB-30DD-44973038A4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96"/>
            <a:ext cx="14630400" cy="8247192"/>
          </a:xfrm>
          <a:prstGeom prst="rect">
            <a:avLst/>
          </a:prstGeom>
        </p:spPr>
      </p:pic>
      <p:sp>
        <p:nvSpPr>
          <p:cNvPr id="12" name="Заголовок слайду з фоновим елементом">
            <a:extLst>
              <a:ext uri="{FF2B5EF4-FFF2-40B4-BE49-F238E27FC236}">
                <a16:creationId xmlns:a16="http://schemas.microsoft.com/office/drawing/2014/main" id="{AEF09170-0864-C7D3-A387-95D65EB2BB98}"/>
              </a:ext>
            </a:extLst>
          </p:cNvPr>
          <p:cNvSpPr txBox="1">
            <a:spLocks/>
          </p:cNvSpPr>
          <p:nvPr/>
        </p:nvSpPr>
        <p:spPr>
          <a:xfrm>
            <a:off x="1369830" y="2864079"/>
            <a:ext cx="8940676" cy="1399124"/>
          </a:xfrm>
          <a:prstGeom prst="rect">
            <a:avLst/>
          </a:prstGeom>
        </p:spPr>
        <p:txBody>
          <a:bodyPr vert="horz" lIns="109728" tIns="54864" rIns="109728" bIns="54864" rtlCol="0" anchor="t">
            <a:normAutofit fontScale="77500" lnSpcReduction="20000"/>
          </a:bodyPr>
          <a:lstStyle>
            <a:defPPr marL="0" marR="0" indent="0" algn="l" defTabSz="54864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8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7432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54864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82296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09728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37160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64592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92024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219456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l"/>
            <a:r>
              <a:rPr lang="uk-UA" sz="6600" b="1" dirty="0">
                <a:solidFill>
                  <a:srgbClr val="606060"/>
                </a:solidFill>
                <a:latin typeface="Aptos"/>
              </a:rPr>
              <a:t>Умови програми «</a:t>
            </a:r>
            <a:r>
              <a:rPr lang="uk-UA" sz="6600" b="1" dirty="0" err="1">
                <a:solidFill>
                  <a:srgbClr val="606060"/>
                </a:solidFill>
                <a:latin typeface="Aptos"/>
              </a:rPr>
              <a:t>єОселя</a:t>
            </a:r>
            <a:r>
              <a:rPr lang="uk-UA" sz="6600" b="1" dirty="0">
                <a:solidFill>
                  <a:srgbClr val="606060"/>
                </a:solidFill>
                <a:latin typeface="Aptos"/>
              </a:rPr>
              <a:t>»</a:t>
            </a:r>
          </a:p>
          <a:p>
            <a:pPr algn="l"/>
            <a:r>
              <a:rPr lang="uk-UA" sz="2600" b="1" dirty="0">
                <a:solidFill>
                  <a:srgbClr val="606060"/>
                </a:solidFill>
                <a:latin typeface="Aptos"/>
              </a:rPr>
              <a:t>для військових та ветеранів</a:t>
            </a:r>
          </a:p>
          <a:p>
            <a:pPr algn="l"/>
            <a:r>
              <a:rPr lang="uk-UA" sz="2600" b="1" dirty="0">
                <a:solidFill>
                  <a:srgbClr val="606060"/>
                </a:solidFill>
                <a:latin typeface="Aptos"/>
              </a:rPr>
              <a:t>(з урахуванням змін до програми з 10.02.26)</a:t>
            </a:r>
          </a:p>
        </p:txBody>
      </p:sp>
      <p:sp>
        <p:nvSpPr>
          <p:cNvPr id="4" name="Заголовок слайду з фоновим елементом">
            <a:extLst>
              <a:ext uri="{FF2B5EF4-FFF2-40B4-BE49-F238E27FC236}">
                <a16:creationId xmlns:a16="http://schemas.microsoft.com/office/drawing/2014/main" id="{39D5AAA8-9924-0AA2-E4AB-183CC63F2509}"/>
              </a:ext>
            </a:extLst>
          </p:cNvPr>
          <p:cNvSpPr txBox="1">
            <a:spLocks/>
          </p:cNvSpPr>
          <p:nvPr/>
        </p:nvSpPr>
        <p:spPr>
          <a:xfrm>
            <a:off x="9931939" y="7475093"/>
            <a:ext cx="3893664" cy="5203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defPPr marL="0" marR="0" indent="0" algn="l" defTabSz="54864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8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7432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54864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82296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09728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37160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64592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92024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2194560" algn="ctr" defTabSz="14630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4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l"/>
            <a:r>
              <a:rPr lang="uk-UA" sz="2600" b="1" dirty="0">
                <a:solidFill>
                  <a:srgbClr val="606060"/>
                </a:solidFill>
                <a:latin typeface="Aptos"/>
              </a:rPr>
              <a:t>Березень 2026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65884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D8F6B-A2D1-CA26-66EA-67E652A92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, що містить карта, текст, атлант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F1A46DC8-6046-7132-9AF7-48881F3D1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752" y="2599015"/>
            <a:ext cx="7111378" cy="39818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D079DE-B300-1155-6383-0AFEF57AA4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370" t="3684"/>
          <a:stretch/>
        </p:blipFill>
        <p:spPr>
          <a:xfrm>
            <a:off x="0" y="0"/>
            <a:ext cx="14630400" cy="2599015"/>
          </a:xfrm>
          <a:prstGeom prst="rect">
            <a:avLst/>
          </a:prstGeom>
        </p:spPr>
      </p:pic>
      <p:sp>
        <p:nvSpPr>
          <p:cNvPr id="12" name="Заголовок слайду з фоновим елементом">
            <a:extLst>
              <a:ext uri="{FF2B5EF4-FFF2-40B4-BE49-F238E27FC236}">
                <a16:creationId xmlns:a16="http://schemas.microsoft.com/office/drawing/2014/main" id="{AC8739F6-88CC-74CD-A673-84765CE883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44862" y="1604905"/>
            <a:ext cx="8940676" cy="1535814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endParaRPr lang="uk-UA" sz="3960" b="1">
              <a:solidFill>
                <a:srgbClr val="606060"/>
              </a:solidFill>
              <a:latin typeface="Aptos"/>
            </a:endParaRPr>
          </a:p>
        </p:txBody>
      </p:sp>
      <p:sp>
        <p:nvSpPr>
          <p:cNvPr id="13" name="Заголовок слайду з фоновим елементом">
            <a:extLst>
              <a:ext uri="{FF2B5EF4-FFF2-40B4-BE49-F238E27FC236}">
                <a16:creationId xmlns:a16="http://schemas.microsoft.com/office/drawing/2014/main" id="{7B195676-10BF-AB96-EA54-1D10DCD6F39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16106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pPr algn="l"/>
            <a:r>
              <a:rPr lang="uk-UA" sz="3960">
                <a:solidFill>
                  <a:srgbClr val="606060"/>
                </a:solidFill>
              </a:rPr>
              <a:t>9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C509BE-3B13-457E-5E48-314613C38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7800" y="6350893"/>
            <a:ext cx="3377087" cy="15866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5BFC6A3-9D60-702F-4338-7A6C0EB5B8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7701" y="2720340"/>
            <a:ext cx="3722699" cy="143846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3CC21AF-BCB1-FCDC-6B61-9DB4F5B0DB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3112" y="4487664"/>
            <a:ext cx="3599633" cy="17144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03287D-3575-9B27-CEF0-5D4FA12FC7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8465" y="2720340"/>
            <a:ext cx="3480769" cy="16652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BE7AC2E-C4F6-E8E4-7EA9-A84E9F363E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6932" y="4499778"/>
            <a:ext cx="3480769" cy="166639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2765378-E550-5F6B-703C-5514B6B38D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88465" y="6350893"/>
            <a:ext cx="3480769" cy="1412486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8053182-CFF1-B800-0AFE-F0767EC59B7F}"/>
              </a:ext>
            </a:extLst>
          </p:cNvPr>
          <p:cNvSpPr/>
          <p:nvPr/>
        </p:nvSpPr>
        <p:spPr>
          <a:xfrm>
            <a:off x="11962279" y="7061918"/>
            <a:ext cx="752785" cy="357021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80" tIns="30480" rIns="30480" bIns="30480" numCol="1" spcCol="38100" rtlCol="0" anchor="ctr">
            <a:spAutoFit/>
          </a:bodyPr>
          <a:lstStyle/>
          <a:p>
            <a:pPr algn="ctr" defTabSz="495300" hangingPunct="0"/>
            <a:endParaRPr lang="uk-UA" sz="192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B3EF72D-CEEB-4DA8-C2DC-6ED06A47D2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00389" y="4545646"/>
            <a:ext cx="1641132" cy="3312881"/>
          </a:xfrm>
          <a:prstGeom prst="rect">
            <a:avLst/>
          </a:prstGeom>
        </p:spPr>
      </p:pic>
      <p:sp>
        <p:nvSpPr>
          <p:cNvPr id="21" name="Прямокутник: округлені кути 20">
            <a:extLst>
              <a:ext uri="{FF2B5EF4-FFF2-40B4-BE49-F238E27FC236}">
                <a16:creationId xmlns:a16="http://schemas.microsoft.com/office/drawing/2014/main" id="{996B6C97-D6C1-1B7E-4927-E93C84201DBD}"/>
              </a:ext>
            </a:extLst>
          </p:cNvPr>
          <p:cNvSpPr/>
          <p:nvPr/>
        </p:nvSpPr>
        <p:spPr>
          <a:xfrm>
            <a:off x="3911820" y="1377297"/>
            <a:ext cx="82169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uk-UA" sz="2800" b="1">
                <a:solidFill>
                  <a:srgbClr val="002060"/>
                </a:solidFill>
                <a:latin typeface="Aptos"/>
                <a:ea typeface="Fraunces Extra Bold"/>
              </a:rPr>
              <a:t>Діючі регіональні програми компенсації</a:t>
            </a:r>
            <a:endParaRPr lang="uk-UA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1A788EAB-3554-0BDD-725B-128BAAA90A38}"/>
              </a:ext>
            </a:extLst>
          </p:cNvPr>
          <p:cNvSpPr/>
          <p:nvPr/>
        </p:nvSpPr>
        <p:spPr>
          <a:xfrm rot="13675702">
            <a:off x="9290271" y="3000273"/>
            <a:ext cx="423345" cy="239383"/>
          </a:xfrm>
          <a:prstGeom prst="halfFram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uk-U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Половина рамки 4">
            <a:extLst>
              <a:ext uri="{FF2B5EF4-FFF2-40B4-BE49-F238E27FC236}">
                <a16:creationId xmlns:a16="http://schemas.microsoft.com/office/drawing/2014/main" id="{2EBC3FCB-F7A8-2285-8C0E-DDDB35ED56D1}"/>
              </a:ext>
            </a:extLst>
          </p:cNvPr>
          <p:cNvSpPr/>
          <p:nvPr/>
        </p:nvSpPr>
        <p:spPr>
          <a:xfrm rot="13675702">
            <a:off x="12872989" y="4757484"/>
            <a:ext cx="423345" cy="239383"/>
          </a:xfrm>
          <a:prstGeom prst="halfFram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uk-U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48205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F3113-3D72-C8C6-0633-531A53B48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72C8056-2AFA-2DCA-AE33-5022ABF644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1370" t="3684"/>
          <a:stretch/>
        </p:blipFill>
        <p:spPr>
          <a:xfrm>
            <a:off x="0" y="0"/>
            <a:ext cx="14630400" cy="2599015"/>
          </a:xfrm>
          <a:prstGeom prst="rect">
            <a:avLst/>
          </a:prstGeom>
        </p:spPr>
      </p:pic>
      <p:sp>
        <p:nvSpPr>
          <p:cNvPr id="12" name="Заголовок слайду з фоновим елементом">
            <a:extLst>
              <a:ext uri="{FF2B5EF4-FFF2-40B4-BE49-F238E27FC236}">
                <a16:creationId xmlns:a16="http://schemas.microsoft.com/office/drawing/2014/main" id="{6A8B7114-5B7F-F950-3474-11BC6FD8C4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44862" y="1604905"/>
            <a:ext cx="8940676" cy="1535814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endParaRPr lang="uk-UA" sz="3960" b="1">
              <a:solidFill>
                <a:srgbClr val="606060"/>
              </a:solidFill>
              <a:latin typeface="Aptos"/>
            </a:endParaRPr>
          </a:p>
        </p:txBody>
      </p:sp>
      <p:sp>
        <p:nvSpPr>
          <p:cNvPr id="13" name="Заголовок слайду з фоновим елементом">
            <a:extLst>
              <a:ext uri="{FF2B5EF4-FFF2-40B4-BE49-F238E27FC236}">
                <a16:creationId xmlns:a16="http://schemas.microsoft.com/office/drawing/2014/main" id="{E7417945-C0DC-3CEC-6DA2-F4FF7A1F9D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16106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pPr algn="l"/>
            <a:r>
              <a:rPr lang="uk-UA" sz="3960">
                <a:solidFill>
                  <a:srgbClr val="606060"/>
                </a:solidFill>
              </a:rPr>
              <a:t>1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F57E10-BA6E-9D98-A1EE-A09F6DBB8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23" y="1855761"/>
            <a:ext cx="13331317" cy="6025920"/>
          </a:xfrm>
          <a:prstGeom prst="rect">
            <a:avLst/>
          </a:prstGeom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4E585203-9DFF-5E4F-FDA6-CD24A58D7F22}"/>
              </a:ext>
            </a:extLst>
          </p:cNvPr>
          <p:cNvSpPr/>
          <p:nvPr/>
        </p:nvSpPr>
        <p:spPr>
          <a:xfrm>
            <a:off x="3465345" y="1232366"/>
            <a:ext cx="82169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uk-UA" sz="2800" b="1">
                <a:solidFill>
                  <a:srgbClr val="002060"/>
                </a:solidFill>
                <a:latin typeface="Aptos"/>
                <a:ea typeface="Fraunces Extra Bold"/>
              </a:rPr>
              <a:t>Вимоги до кандидата в </a:t>
            </a:r>
            <a:r>
              <a:rPr lang="uk-UA" sz="2800" b="1" err="1">
                <a:solidFill>
                  <a:srgbClr val="002060"/>
                </a:solidFill>
                <a:latin typeface="Aptos"/>
                <a:ea typeface="Fraunces Extra Bold"/>
              </a:rPr>
              <a:t>єОселя</a:t>
            </a:r>
            <a:endParaRPr lang="uk-UA" sz="2800" b="1" err="1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  <a:p>
            <a:pPr algn="ctr"/>
            <a:endParaRPr lang="uk-UA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</p:txBody>
      </p:sp>
      <p:sp>
        <p:nvSpPr>
          <p:cNvPr id="2" name="Rectangle: Rounded Corners 7">
            <a:extLst>
              <a:ext uri="{FF2B5EF4-FFF2-40B4-BE49-F238E27FC236}">
                <a16:creationId xmlns:a16="http://schemas.microsoft.com/office/drawing/2014/main" id="{6F3FA345-99FA-9964-5A2E-69A6DC89EBD8}"/>
              </a:ext>
            </a:extLst>
          </p:cNvPr>
          <p:cNvSpPr/>
          <p:nvPr/>
        </p:nvSpPr>
        <p:spPr>
          <a:xfrm>
            <a:off x="5525586" y="5512526"/>
            <a:ext cx="2455818" cy="248194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>
                <a:solidFill>
                  <a:schemeClr val="tx1"/>
                </a:solidFill>
                <a:latin typeface="Aptos" panose="020B0004020202020204" pitchFamily="34" charset="0"/>
              </a:rPr>
              <a:t>36 місяців, </a:t>
            </a:r>
            <a:r>
              <a:rPr lang="uk-UA" sz="2000">
                <a:solidFill>
                  <a:schemeClr val="tx1"/>
                </a:solidFill>
                <a:latin typeface="Aptos" panose="020B0004020202020204" pitchFamily="34" charset="0"/>
              </a:rPr>
              <a:t>або</a:t>
            </a:r>
            <a:endParaRPr lang="en-US" sz="20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078CD727-2FF4-7AD5-309B-0CDAA30802F3}"/>
              </a:ext>
            </a:extLst>
          </p:cNvPr>
          <p:cNvSpPr/>
          <p:nvPr/>
        </p:nvSpPr>
        <p:spPr>
          <a:xfrm>
            <a:off x="5525586" y="3828908"/>
            <a:ext cx="2455818" cy="248194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200">
                <a:solidFill>
                  <a:schemeClr val="tx1"/>
                </a:solidFill>
                <a:latin typeface="Aptos" panose="020B0004020202020204" pitchFamily="34" charset="0"/>
              </a:rPr>
              <a:t>на 1 або 2 особи</a:t>
            </a:r>
            <a:endParaRPr lang="en-US" sz="22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449F5863-156D-FEF3-9440-64067E19A4B7}"/>
              </a:ext>
            </a:extLst>
          </p:cNvPr>
          <p:cNvSpPr/>
          <p:nvPr/>
        </p:nvSpPr>
        <p:spPr>
          <a:xfrm>
            <a:off x="6753495" y="6573006"/>
            <a:ext cx="1502231" cy="248194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200">
                <a:solidFill>
                  <a:srgbClr val="595959"/>
                </a:solidFill>
                <a:latin typeface="Aptos" panose="020B0004020202020204" pitchFamily="34" charset="0"/>
              </a:rPr>
              <a:t>на 1 або 2</a:t>
            </a:r>
            <a:endParaRPr lang="en-US" sz="2200">
              <a:solidFill>
                <a:srgbClr val="595959"/>
              </a:solidFill>
              <a:latin typeface="Aptos" panose="020B0004020202020204" pitchFamily="34" charset="0"/>
            </a:endParaRP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0E686AEB-C81D-99B6-86E7-E6C82EF6F7B1}"/>
              </a:ext>
            </a:extLst>
          </p:cNvPr>
          <p:cNvSpPr/>
          <p:nvPr/>
        </p:nvSpPr>
        <p:spPr>
          <a:xfrm>
            <a:off x="4232366" y="6821200"/>
            <a:ext cx="979714" cy="248194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200">
                <a:solidFill>
                  <a:schemeClr val="tx1"/>
                </a:solidFill>
                <a:latin typeface="Aptos" panose="020B0004020202020204" pitchFamily="34" charset="0"/>
              </a:rPr>
              <a:t>особи</a:t>
            </a:r>
            <a:endParaRPr lang="en-US" sz="22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821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A0958-7DEA-8848-ACB3-2629BA14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F3E68E-8837-9B52-2BA2-FC944C10A5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1370" t="3684"/>
          <a:stretch/>
        </p:blipFill>
        <p:spPr>
          <a:xfrm>
            <a:off x="0" y="0"/>
            <a:ext cx="14630400" cy="2599015"/>
          </a:xfrm>
          <a:prstGeom prst="rect">
            <a:avLst/>
          </a:prstGeom>
        </p:spPr>
      </p:pic>
      <p:sp>
        <p:nvSpPr>
          <p:cNvPr id="12" name="Заголовок слайду з фоновим елементом">
            <a:extLst>
              <a:ext uri="{FF2B5EF4-FFF2-40B4-BE49-F238E27FC236}">
                <a16:creationId xmlns:a16="http://schemas.microsoft.com/office/drawing/2014/main" id="{3FC88DB3-A359-9D0C-39E6-9030B74ADD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44862" y="1604905"/>
            <a:ext cx="8940676" cy="1535814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endParaRPr lang="uk-UA" sz="3960" b="1">
              <a:solidFill>
                <a:srgbClr val="606060"/>
              </a:solidFill>
              <a:latin typeface="Aptos"/>
            </a:endParaRPr>
          </a:p>
        </p:txBody>
      </p:sp>
      <p:sp>
        <p:nvSpPr>
          <p:cNvPr id="13" name="Заголовок слайду з фоновим елементом">
            <a:extLst>
              <a:ext uri="{FF2B5EF4-FFF2-40B4-BE49-F238E27FC236}">
                <a16:creationId xmlns:a16="http://schemas.microsoft.com/office/drawing/2014/main" id="{82324508-432D-6991-F467-5D0D3B0A332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16106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pPr algn="l"/>
            <a:r>
              <a:rPr lang="uk-UA" sz="3960">
                <a:solidFill>
                  <a:srgbClr val="606060"/>
                </a:solidFill>
              </a:rPr>
              <a:t>2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F7F8FCA5-99A0-2196-B3F8-0D38B703B4C6}"/>
              </a:ext>
            </a:extLst>
          </p:cNvPr>
          <p:cNvSpPr/>
          <p:nvPr/>
        </p:nvSpPr>
        <p:spPr>
          <a:xfrm>
            <a:off x="3218002" y="885070"/>
            <a:ext cx="82169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uk-UA" sz="2800" b="1">
                <a:solidFill>
                  <a:srgbClr val="002060"/>
                </a:solidFill>
                <a:latin typeface="Aptos"/>
                <a:ea typeface="Fraunces Extra Bold"/>
              </a:rPr>
              <a:t>Для кого</a:t>
            </a:r>
            <a:endParaRPr lang="uk-UA" sz="2800" b="1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  <a:p>
            <a:pPr algn="ctr"/>
            <a:endParaRPr lang="uk-UA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</p:txBody>
      </p:sp>
      <p:pic>
        <p:nvPicPr>
          <p:cNvPr id="6" name="Рисунок 5" descr="Зображення, що містить текст, знімок екрана, Шрифт, документ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F5EAE8DC-22A0-BD06-11FB-4BB67345D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83" y="1772072"/>
            <a:ext cx="6184169" cy="6251144"/>
          </a:xfrm>
          <a:prstGeom prst="rect">
            <a:avLst/>
          </a:prstGeom>
        </p:spPr>
      </p:pic>
      <p:pic>
        <p:nvPicPr>
          <p:cNvPr id="14" name="Рисунок 13" descr="Зображення, що містить текст, знімок екрана, Шрифт, документ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0C443142-B56B-90EF-B1B2-725CB6AE6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2218" y="1772072"/>
            <a:ext cx="6287987" cy="6321915"/>
          </a:xfrm>
          <a:prstGeom prst="rect">
            <a:avLst/>
          </a:prstGeom>
        </p:spPr>
      </p:pic>
      <p:sp>
        <p:nvSpPr>
          <p:cNvPr id="15" name="Rectangle: Rounded Corners 7">
            <a:extLst>
              <a:ext uri="{FF2B5EF4-FFF2-40B4-BE49-F238E27FC236}">
                <a16:creationId xmlns:a16="http://schemas.microsoft.com/office/drawing/2014/main" id="{07857621-2918-289E-2C19-CF3B69C59BF1}"/>
              </a:ext>
            </a:extLst>
          </p:cNvPr>
          <p:cNvSpPr/>
          <p:nvPr/>
        </p:nvSpPr>
        <p:spPr>
          <a:xfrm>
            <a:off x="2957244" y="5774956"/>
            <a:ext cx="3685165" cy="114236"/>
          </a:xfrm>
          <a:prstGeom prst="roundRect">
            <a:avLst/>
          </a:prstGeom>
          <a:solidFill>
            <a:srgbClr val="CBD8E6"/>
          </a:solidFill>
          <a:ln>
            <a:solidFill>
              <a:srgbClr val="CBD8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>
                <a:solidFill>
                  <a:schemeClr val="tx1"/>
                </a:solidFill>
                <a:latin typeface="Aptos" panose="020B0004020202020204" pitchFamily="34" charset="0"/>
              </a:rPr>
              <a:t>мобілізовані, поліцейські та члени їх сімей </a:t>
            </a:r>
            <a:endParaRPr lang="en-US" sz="14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6" name="Rectangle: Rounded Corners 7">
            <a:extLst>
              <a:ext uri="{FF2B5EF4-FFF2-40B4-BE49-F238E27FC236}">
                <a16:creationId xmlns:a16="http://schemas.microsoft.com/office/drawing/2014/main" id="{04A18130-01EA-D502-8477-23122C712007}"/>
              </a:ext>
            </a:extLst>
          </p:cNvPr>
          <p:cNvSpPr/>
          <p:nvPr/>
        </p:nvSpPr>
        <p:spPr>
          <a:xfrm>
            <a:off x="9136709" y="4861581"/>
            <a:ext cx="4579292" cy="142895"/>
          </a:xfrm>
          <a:prstGeom prst="roundRect">
            <a:avLst/>
          </a:prstGeom>
          <a:solidFill>
            <a:srgbClr val="FFF4BC"/>
          </a:solidFill>
          <a:ln>
            <a:solidFill>
              <a:srgbClr val="FFF4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>
                <a:solidFill>
                  <a:schemeClr val="tx1"/>
                </a:solidFill>
                <a:latin typeface="Aptos" panose="020B0004020202020204" pitchFamily="34" charset="0"/>
              </a:rPr>
              <a:t>на 1 або 2 особи</a:t>
            </a:r>
            <a:endParaRPr lang="en-US" sz="14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A77B385-7908-B589-3009-2DE49416B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3057" y="5088882"/>
            <a:ext cx="4047795" cy="16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5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FB299-D422-4398-7F04-F97E69BE5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7B40723-C28E-4510-C5A0-75670C81DD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370" t="3684"/>
          <a:stretch/>
        </p:blipFill>
        <p:spPr>
          <a:xfrm>
            <a:off x="0" y="0"/>
            <a:ext cx="14630400" cy="2599015"/>
          </a:xfrm>
          <a:prstGeom prst="rect">
            <a:avLst/>
          </a:prstGeom>
        </p:spPr>
      </p:pic>
      <p:sp>
        <p:nvSpPr>
          <p:cNvPr id="13" name="Заголовок слайду з фоновим елементом">
            <a:extLst>
              <a:ext uri="{FF2B5EF4-FFF2-40B4-BE49-F238E27FC236}">
                <a16:creationId xmlns:a16="http://schemas.microsoft.com/office/drawing/2014/main" id="{A928BAD3-5311-41F3-6A7F-E8E494AAFFE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16106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defPPr>
              <a:defRPr lang="en-UA"/>
            </a:defPPr>
            <a:lvl1pPr marL="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uk-UA" sz="3960">
              <a:solidFill>
                <a:srgbClr val="606060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78D34937-198A-5125-B3B4-7C7EF4794AA4}"/>
              </a:ext>
            </a:extLst>
          </p:cNvPr>
          <p:cNvSpPr/>
          <p:nvPr/>
        </p:nvSpPr>
        <p:spPr>
          <a:xfrm>
            <a:off x="3037492" y="977113"/>
            <a:ext cx="82169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uk-UA" sz="2800" b="1">
                <a:solidFill>
                  <a:srgbClr val="002060"/>
                </a:solidFill>
                <a:latin typeface="Aptos"/>
                <a:ea typeface="Fraunces Extra Bold"/>
              </a:rPr>
              <a:t>Яке житло можна придбати в програмі </a:t>
            </a:r>
            <a:r>
              <a:rPr lang="uk-UA" sz="2800" b="1" err="1">
                <a:solidFill>
                  <a:srgbClr val="002060"/>
                </a:solidFill>
                <a:latin typeface="Aptos"/>
                <a:ea typeface="Fraunces Extra Bold"/>
              </a:rPr>
              <a:t>єОселя</a:t>
            </a:r>
            <a:endParaRPr lang="uk-UA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C531116-61F5-2DA9-180A-314ABEBE1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919045"/>
            <a:ext cx="5618521" cy="6152641"/>
          </a:xfrm>
          <a:prstGeom prst="rect">
            <a:avLst/>
          </a:prstGeom>
        </p:spPr>
      </p:pic>
      <p:sp>
        <p:nvSpPr>
          <p:cNvPr id="18" name="Заголовок слайду з фоновим елементом">
            <a:extLst>
              <a:ext uri="{FF2B5EF4-FFF2-40B4-BE49-F238E27FC236}">
                <a16:creationId xmlns:a16="http://schemas.microsoft.com/office/drawing/2014/main" id="{468E2E8E-15BD-84F9-CDA3-43657B5E7933}"/>
              </a:ext>
            </a:extLst>
          </p:cNvPr>
          <p:cNvSpPr txBox="1"/>
          <p:nvPr/>
        </p:nvSpPr>
        <p:spPr>
          <a:xfrm>
            <a:off x="13573354" y="366686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pPr algn="l"/>
            <a:r>
              <a:rPr lang="uk-UA" sz="3960">
                <a:solidFill>
                  <a:srgbClr val="606060"/>
                </a:solidFill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3ACF9A-13CC-3AAA-490A-3D0172F69CB4}"/>
              </a:ext>
            </a:extLst>
          </p:cNvPr>
          <p:cNvSpPr txBox="1"/>
          <p:nvPr/>
        </p:nvSpPr>
        <p:spPr>
          <a:xfrm>
            <a:off x="5735362" y="4828845"/>
            <a:ext cx="51756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noProof="0"/>
              <a:t>Вартість житла та вартість 1 </a:t>
            </a:r>
            <a:r>
              <a:rPr lang="uk-UA" sz="1400" noProof="0" err="1"/>
              <a:t>кв</a:t>
            </a:r>
            <a:r>
              <a:rPr lang="uk-UA" sz="1400" noProof="0"/>
              <a:t>. метра не може перевищувати граничну вартість більше ніж на 10%. </a:t>
            </a:r>
          </a:p>
          <a:p>
            <a:r>
              <a:rPr lang="uk-UA" sz="1400" noProof="0"/>
              <a:t>Площа житла, "молодшого" за 3 роки, (або майнових прав на житло) не може перевищувати нормативну більше ніж на 10%. При цьому, для житла, "старшого" за 3 роки, перевищення нормативної площі взагалі не допускається. </a:t>
            </a:r>
          </a:p>
        </p:txBody>
      </p:sp>
      <p:pic>
        <p:nvPicPr>
          <p:cNvPr id="4" name="Рисунок 3" descr="Зображення, що містить текст, знімок екрана, Шрифт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AD1BDB5F-5B0F-E8CC-E8C0-8DB5E380D1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8520" y="1919045"/>
            <a:ext cx="5449023" cy="2033512"/>
          </a:xfrm>
          <a:prstGeom prst="rect">
            <a:avLst/>
          </a:prstGeom>
        </p:spPr>
      </p:pic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03E122E2-EFC6-21C7-CC1B-B45396FC3851}"/>
              </a:ext>
            </a:extLst>
          </p:cNvPr>
          <p:cNvSpPr/>
          <p:nvPr/>
        </p:nvSpPr>
        <p:spPr>
          <a:xfrm>
            <a:off x="8439557" y="3478972"/>
            <a:ext cx="1788660" cy="256908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>
                <a:solidFill>
                  <a:schemeClr val="tx1"/>
                </a:solidFill>
                <a:latin typeface="Aptos" panose="020B0004020202020204" pitchFamily="34" charset="0"/>
              </a:rPr>
              <a:t>коефіцієнт</a:t>
            </a:r>
            <a:r>
              <a:rPr lang="uk-UA" sz="220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uk-UA" sz="160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endParaRPr lang="en-US" sz="16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4" name="Rectangle: Rounded Corners 11">
            <a:extLst>
              <a:ext uri="{FF2B5EF4-FFF2-40B4-BE49-F238E27FC236}">
                <a16:creationId xmlns:a16="http://schemas.microsoft.com/office/drawing/2014/main" id="{33F7FF54-A7AF-1BB2-EA36-191F471A97DE}"/>
              </a:ext>
            </a:extLst>
          </p:cNvPr>
          <p:cNvSpPr/>
          <p:nvPr/>
        </p:nvSpPr>
        <p:spPr>
          <a:xfrm>
            <a:off x="5735362" y="4021028"/>
            <a:ext cx="5175652" cy="649672"/>
          </a:xfrm>
          <a:prstGeom prst="roundRect">
            <a:avLst/>
          </a:prstGeom>
          <a:solidFill>
            <a:srgbClr val="CBD8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r>
              <a:rPr lang="uk-UA" sz="2400">
                <a:solidFill>
                  <a:srgbClr val="000000"/>
                </a:solidFill>
                <a:latin typeface="Aptos" panose="020B0004020202020204" pitchFamily="34" charset="0"/>
              </a:rPr>
              <a:t>Перевищення нормативів</a:t>
            </a:r>
            <a:endParaRPr lang="en-US" sz="240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ctangle: Rounded Corners 7">
            <a:extLst>
              <a:ext uri="{FF2B5EF4-FFF2-40B4-BE49-F238E27FC236}">
                <a16:creationId xmlns:a16="http://schemas.microsoft.com/office/drawing/2014/main" id="{59E22D36-9066-5282-95E7-554369B82C35}"/>
              </a:ext>
            </a:extLst>
          </p:cNvPr>
          <p:cNvSpPr/>
          <p:nvPr/>
        </p:nvSpPr>
        <p:spPr>
          <a:xfrm>
            <a:off x="3684537" y="3533835"/>
            <a:ext cx="2050826" cy="202045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>
                <a:solidFill>
                  <a:schemeClr val="tx1"/>
                </a:solidFill>
                <a:latin typeface="Aptos" panose="020B0004020202020204" pitchFamily="34" charset="0"/>
              </a:rPr>
              <a:t>на 1 або 2 особи +21 м на</a:t>
            </a:r>
            <a:endParaRPr lang="en-US" sz="12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0E975C10-D133-A597-C73B-E6FD27CEBCFD}"/>
              </a:ext>
            </a:extLst>
          </p:cNvPr>
          <p:cNvSpPr/>
          <p:nvPr/>
        </p:nvSpPr>
        <p:spPr>
          <a:xfrm>
            <a:off x="2889129" y="3893215"/>
            <a:ext cx="2050826" cy="202045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>
                <a:solidFill>
                  <a:schemeClr val="tx1"/>
                </a:solidFill>
                <a:latin typeface="Aptos" panose="020B0004020202020204" pitchFamily="34" charset="0"/>
              </a:rPr>
              <a:t>на 1 або 2 особи +21 м на</a:t>
            </a:r>
            <a:endParaRPr lang="en-US" sz="12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2C0B37-3FCB-5409-189D-314EFC7E6FB0}"/>
              </a:ext>
            </a:extLst>
          </p:cNvPr>
          <p:cNvSpPr txBox="1"/>
          <p:nvPr/>
        </p:nvSpPr>
        <p:spPr>
          <a:xfrm>
            <a:off x="5735361" y="6836988"/>
            <a:ext cx="51756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noProof="0"/>
              <a:t>Максимальна площа житла: </a:t>
            </a:r>
          </a:p>
          <a:p>
            <a:r>
              <a:rPr lang="uk-UA" sz="1600"/>
              <a:t>для квартири - </a:t>
            </a:r>
            <a:r>
              <a:rPr lang="uk-UA" sz="1600" noProof="0"/>
              <a:t>115,5 </a:t>
            </a:r>
            <a:r>
              <a:rPr lang="uk-UA" sz="1600" noProof="0" err="1"/>
              <a:t>кв</a:t>
            </a:r>
            <a:r>
              <a:rPr lang="uk-UA" sz="1600" noProof="0"/>
              <a:t>. м, </a:t>
            </a:r>
          </a:p>
          <a:p>
            <a:r>
              <a:rPr lang="uk-UA" sz="1600" noProof="0"/>
              <a:t>для будинку - </a:t>
            </a:r>
            <a:r>
              <a:rPr lang="uk-UA" sz="1600"/>
              <a:t> 125,5 </a:t>
            </a:r>
            <a:r>
              <a:rPr lang="uk-UA" sz="1600" err="1"/>
              <a:t>кв</a:t>
            </a:r>
            <a:r>
              <a:rPr lang="uk-UA" sz="1600"/>
              <a:t>. м </a:t>
            </a:r>
            <a:r>
              <a:rPr lang="uk-UA" sz="1600" noProof="0"/>
              <a:t> </a:t>
            </a:r>
          </a:p>
        </p:txBody>
      </p:sp>
      <p:graphicFrame>
        <p:nvGraphicFramePr>
          <p:cNvPr id="10" name="Таблиця 9">
            <a:extLst>
              <a:ext uri="{FF2B5EF4-FFF2-40B4-BE49-F238E27FC236}">
                <a16:creationId xmlns:a16="http://schemas.microsoft.com/office/drawing/2014/main" id="{60ED30B7-AFAC-817C-7CBB-34353F6BFF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404427"/>
              </p:ext>
            </p:extLst>
          </p:nvPr>
        </p:nvGraphicFramePr>
        <p:xfrm>
          <a:off x="11027855" y="1891513"/>
          <a:ext cx="3555833" cy="587466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37852">
                  <a:extLst>
                    <a:ext uri="{9D8B030D-6E8A-4147-A177-3AD203B41FA5}">
                      <a16:colId xmlns:a16="http://schemas.microsoft.com/office/drawing/2014/main" val="841782906"/>
                    </a:ext>
                  </a:extLst>
                </a:gridCol>
                <a:gridCol w="2117981">
                  <a:extLst>
                    <a:ext uri="{9D8B030D-6E8A-4147-A177-3AD203B41FA5}">
                      <a16:colId xmlns:a16="http://schemas.microsoft.com/office/drawing/2014/main" val="1781757337"/>
                    </a:ext>
                  </a:extLst>
                </a:gridCol>
              </a:tblGrid>
              <a:tr h="7097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Регіон</a:t>
                      </a:r>
                      <a:endParaRPr lang="uk-UA" sz="12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 noProof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Опосередкована вартість (наказ </a:t>
                      </a:r>
                      <a:r>
                        <a:rPr lang="uk-UA" sz="1200" u="none" strike="noStrike" noProof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Мінрегіону</a:t>
                      </a:r>
                      <a:r>
                        <a:rPr lang="uk-UA" sz="1200" u="none" strike="noStrike" noProof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№1155 від 16.07.2025 </a:t>
                      </a:r>
                      <a:endParaRPr lang="uk-UA" sz="1200" b="1" i="0" u="none" strike="noStrike" noProof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944114952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Київ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29 665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578641626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Харківська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26 678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703210762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Чернігівська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25 413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005272261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Донецька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26 661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815185696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Київська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25 351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067826284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Миколаївська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25 344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860843292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Львівська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25 244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175123776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Черкаська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25 000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637634416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Рівненська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24 930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443022806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Дніпропетровська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24 608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270867673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Луганська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24 348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519642237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Запорізька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24 583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4017005168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Вінницька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24 475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680476021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Хмельницька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24 427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141558697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Волинська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24 399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4289816983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Одеська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24 316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332725540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Сумська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23 812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36876325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Тернопільська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23 791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850635968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Чернівецька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23 495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780494953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Херсонська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23 094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701459944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Івано-Франківська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22 824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992698287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Полтавська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22 569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350481641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Житомирська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22 312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4272621524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Закарпатська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22 034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415904428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Кіровоградська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2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21 572</a:t>
                      </a:r>
                      <a:endParaRPr lang="uk-UA" sz="12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4068392914"/>
                  </a:ext>
                </a:extLst>
              </a:tr>
              <a:tr h="1986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uk-UA" sz="1200" b="1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Україна</a:t>
                      </a:r>
                      <a:endParaRPr lang="uk-UA" sz="12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uk-UA" sz="1200" b="1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25 382</a:t>
                      </a:r>
                      <a:endParaRPr lang="uk-UA" sz="12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406598986"/>
                  </a:ext>
                </a:extLst>
              </a:tr>
            </a:tbl>
          </a:graphicData>
        </a:graphic>
      </p:graphicFrame>
      <p:sp>
        <p:nvSpPr>
          <p:cNvPr id="2" name="Rectangle: Rounded Corners 7">
            <a:extLst>
              <a:ext uri="{FF2B5EF4-FFF2-40B4-BE49-F238E27FC236}">
                <a16:creationId xmlns:a16="http://schemas.microsoft.com/office/drawing/2014/main" id="{40BE72F6-0177-C00C-8CB3-A25B5193CEF5}"/>
              </a:ext>
            </a:extLst>
          </p:cNvPr>
          <p:cNvSpPr/>
          <p:nvPr/>
        </p:nvSpPr>
        <p:spPr>
          <a:xfrm>
            <a:off x="4145797" y="4907810"/>
            <a:ext cx="1077132" cy="202045"/>
          </a:xfrm>
          <a:prstGeom prst="round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B5C476-FE53-1F11-08E7-B192E65CE3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0509" y="4943150"/>
            <a:ext cx="1805288" cy="16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266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6CB79-32D6-73EC-D847-508E70EF4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470A73-2D36-3031-277D-5DD3FB1254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370" t="3684"/>
          <a:stretch/>
        </p:blipFill>
        <p:spPr>
          <a:xfrm>
            <a:off x="0" y="0"/>
            <a:ext cx="14630400" cy="2599015"/>
          </a:xfrm>
          <a:prstGeom prst="rect">
            <a:avLst/>
          </a:prstGeom>
        </p:spPr>
      </p:pic>
      <p:sp>
        <p:nvSpPr>
          <p:cNvPr id="13" name="Заголовок слайду з фоновим елементом">
            <a:extLst>
              <a:ext uri="{FF2B5EF4-FFF2-40B4-BE49-F238E27FC236}">
                <a16:creationId xmlns:a16="http://schemas.microsoft.com/office/drawing/2014/main" id="{1F57B784-55D9-BB69-04B9-E932770991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16106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defPPr>
              <a:defRPr lang="en-UA"/>
            </a:defPPr>
            <a:lvl1pPr marL="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uk-UA" sz="3960">
              <a:solidFill>
                <a:srgbClr val="606060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9FA5031C-1DE6-D275-23D0-DB0101E049FB}"/>
              </a:ext>
            </a:extLst>
          </p:cNvPr>
          <p:cNvSpPr/>
          <p:nvPr/>
        </p:nvSpPr>
        <p:spPr>
          <a:xfrm>
            <a:off x="3112648" y="1215069"/>
            <a:ext cx="82169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uk-UA" sz="2800" b="1">
                <a:solidFill>
                  <a:srgbClr val="002060"/>
                </a:solidFill>
                <a:latin typeface="Aptos"/>
                <a:ea typeface="Fraunces Extra Bold"/>
              </a:rPr>
              <a:t>Зведені умови </a:t>
            </a:r>
            <a:r>
              <a:rPr lang="uk-UA" sz="2800" b="1" err="1">
                <a:solidFill>
                  <a:srgbClr val="002060"/>
                </a:solidFill>
                <a:latin typeface="Aptos"/>
                <a:ea typeface="Fraunces Extra Bold"/>
              </a:rPr>
              <a:t>єОселя</a:t>
            </a:r>
            <a:endParaRPr lang="uk-UA" sz="2800" b="1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  <a:p>
            <a:pPr algn="ctr"/>
            <a:r>
              <a:rPr lang="uk-UA">
                <a:solidFill>
                  <a:srgbClr val="002060"/>
                </a:solidFill>
                <a:latin typeface="Aptos" panose="020B0004020202020204" pitchFamily="34" charset="0"/>
                <a:ea typeface="Fraunces Extra Bold"/>
              </a:rPr>
              <a:t>(категорії та умови, якими можна скористатись)</a:t>
            </a:r>
          </a:p>
        </p:txBody>
      </p:sp>
      <p:graphicFrame>
        <p:nvGraphicFramePr>
          <p:cNvPr id="25" name="Таблиця 24">
            <a:extLst>
              <a:ext uri="{FF2B5EF4-FFF2-40B4-BE49-F238E27FC236}">
                <a16:creationId xmlns:a16="http://schemas.microsoft.com/office/drawing/2014/main" id="{36DD02C4-117A-4CF0-528B-9D7BBE4539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891450"/>
              </p:ext>
            </p:extLst>
          </p:nvPr>
        </p:nvGraphicFramePr>
        <p:xfrm>
          <a:off x="357101" y="2199114"/>
          <a:ext cx="13916197" cy="58721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5387">
                  <a:extLst>
                    <a:ext uri="{9D8B030D-6E8A-4147-A177-3AD203B41FA5}">
                      <a16:colId xmlns:a16="http://schemas.microsoft.com/office/drawing/2014/main" val="2901403049"/>
                    </a:ext>
                  </a:extLst>
                </a:gridCol>
                <a:gridCol w="5251268">
                  <a:extLst>
                    <a:ext uri="{9D8B030D-6E8A-4147-A177-3AD203B41FA5}">
                      <a16:colId xmlns:a16="http://schemas.microsoft.com/office/drawing/2014/main" val="2261987022"/>
                    </a:ext>
                  </a:extLst>
                </a:gridCol>
                <a:gridCol w="2272938">
                  <a:extLst>
                    <a:ext uri="{9D8B030D-6E8A-4147-A177-3AD203B41FA5}">
                      <a16:colId xmlns:a16="http://schemas.microsoft.com/office/drawing/2014/main" val="285638459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67645073"/>
                    </a:ext>
                  </a:extLst>
                </a:gridCol>
                <a:gridCol w="2037804">
                  <a:extLst>
                    <a:ext uri="{9D8B030D-6E8A-4147-A177-3AD203B41FA5}">
                      <a16:colId xmlns:a16="http://schemas.microsoft.com/office/drawing/2014/main" val="2217913728"/>
                    </a:ext>
                  </a:extLst>
                </a:gridCol>
              </a:tblGrid>
              <a:tr h="710025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1" noProof="0">
                          <a:solidFill>
                            <a:schemeClr val="bg1"/>
                          </a:solidFill>
                        </a:rPr>
                        <a:t>Військовослужбовці</a:t>
                      </a:r>
                      <a:endParaRPr lang="uk-UA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1" noProof="0">
                          <a:solidFill>
                            <a:schemeClr val="bg1"/>
                          </a:solidFill>
                        </a:rPr>
                        <a:t>Ветерани</a:t>
                      </a:r>
                      <a:endParaRPr lang="uk-UA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1" noProof="0">
                          <a:solidFill>
                            <a:schemeClr val="bg1"/>
                          </a:solidFill>
                        </a:rPr>
                        <a:t>ВПО</a:t>
                      </a:r>
                      <a:endParaRPr lang="uk-UA" b="1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uk-UA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1" noProof="0">
                          <a:solidFill>
                            <a:schemeClr val="bg1"/>
                          </a:solidFill>
                        </a:rPr>
                        <a:t>Інші громадяни</a:t>
                      </a:r>
                      <a:endParaRPr lang="uk-UA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330197"/>
                  </a:ext>
                </a:extLst>
              </a:tr>
              <a:tr h="130716"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Ставка</a:t>
                      </a:r>
                      <a:endParaRPr lang="uk-UA" sz="18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noProof="0">
                          <a:solidFill>
                            <a:schemeClr val="tx1"/>
                          </a:solidFill>
                        </a:rPr>
                        <a:t>3% річних (6% з 11-го року)</a:t>
                      </a:r>
                      <a:endParaRPr lang="uk-UA" sz="18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1800" kern="1200" noProof="0">
                          <a:solidFill>
                            <a:schemeClr val="tx1"/>
                          </a:solidFill>
                        </a:rPr>
                        <a:t>7% річних (10% з 11-го року)</a:t>
                      </a:r>
                      <a:endParaRPr lang="uk-UA" sz="180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660746"/>
                  </a:ext>
                </a:extLst>
              </a:tr>
              <a:tr h="421054">
                <a:tc>
                  <a:txBody>
                    <a:bodyPr/>
                    <a:lstStyle/>
                    <a:p>
                      <a:r>
                        <a:rPr lang="uk-UA" sz="1800" b="1" noProof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Термін кредиту</a:t>
                      </a:r>
                      <a:endParaRPr lang="uk-UA" sz="1800" noProof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до 20 років</a:t>
                      </a:r>
                      <a:endParaRPr lang="uk-UA" sz="18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526950"/>
                  </a:ext>
                </a:extLst>
              </a:tr>
              <a:tr h="657537"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noProof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Перший внесок</a:t>
                      </a:r>
                    </a:p>
                    <a:p>
                      <a:endParaRPr lang="uk-UA" sz="18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від 20% для всіх</a:t>
                      </a:r>
                    </a:p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від 10% для молоді до 25 років</a:t>
                      </a:r>
                      <a:endParaRPr lang="uk-UA" sz="18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823874"/>
                  </a:ext>
                </a:extLst>
              </a:tr>
              <a:tr h="519091">
                <a:tc>
                  <a:txBody>
                    <a:bodyPr/>
                    <a:lstStyle/>
                    <a:p>
                      <a:r>
                        <a:rPr lang="uk-UA" sz="1800" b="1" noProof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Вимоги до віку житла</a:t>
                      </a:r>
                      <a:endParaRPr lang="uk-UA" sz="1800" noProof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до 20 років в Чернігівській, Сумській, Харківській, Запорізькій, Херсонській областях 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до 3 років в інших областях</a:t>
                      </a:r>
                      <a:endParaRPr lang="uk-UA" sz="18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до 20 років по всій території України</a:t>
                      </a:r>
                      <a:endParaRPr lang="uk-UA" sz="18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до 3 років по всій території України</a:t>
                      </a:r>
                      <a:endParaRPr lang="uk-UA" sz="18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213866"/>
                  </a:ext>
                </a:extLst>
              </a:tr>
              <a:tr h="501805">
                <a:tc>
                  <a:txBody>
                    <a:bodyPr/>
                    <a:lstStyle/>
                    <a:p>
                      <a:r>
                        <a:rPr lang="uk-UA" sz="1800" b="1" noProof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Вимоги до наявності житла у власності</a:t>
                      </a:r>
                      <a:endParaRPr lang="uk-UA" sz="1800" noProof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до 52,5 </a:t>
                      </a:r>
                      <a:r>
                        <a:rPr lang="uk-UA" sz="1800" err="1">
                          <a:solidFill>
                            <a:schemeClr val="tx1"/>
                          </a:solidFill>
                        </a:rPr>
                        <a:t>кв.м</a:t>
                      </a:r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. на 1 або 2 особи + 21 </a:t>
                      </a:r>
                      <a:r>
                        <a:rPr lang="uk-UA" sz="1800" err="1">
                          <a:solidFill>
                            <a:schemeClr val="tx1"/>
                          </a:solidFill>
                        </a:rPr>
                        <a:t>кв.м</a:t>
                      </a:r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. на кожного наступного члена сім’ї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543455"/>
                  </a:ext>
                </a:extLst>
              </a:tr>
              <a:tr h="524851">
                <a:tc>
                  <a:txBody>
                    <a:bodyPr/>
                    <a:lstStyle/>
                    <a:p>
                      <a:r>
                        <a:rPr lang="uk-UA" sz="1800" b="1" noProof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Норма площі </a:t>
                      </a:r>
                      <a:r>
                        <a:rPr lang="uk-UA" sz="1800" b="1" noProof="0" err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придбаваємого</a:t>
                      </a:r>
                      <a:r>
                        <a:rPr lang="uk-UA" sz="1800" b="1" noProof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житла 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52,5 </a:t>
                      </a:r>
                      <a:r>
                        <a:rPr lang="uk-UA" sz="1800" err="1">
                          <a:solidFill>
                            <a:schemeClr val="tx1"/>
                          </a:solidFill>
                        </a:rPr>
                        <a:t>кв.м</a:t>
                      </a:r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. на 1 або 2 особи + 21 </a:t>
                      </a:r>
                      <a:r>
                        <a:rPr lang="uk-UA" sz="1800" err="1">
                          <a:solidFill>
                            <a:schemeClr val="tx1"/>
                          </a:solidFill>
                        </a:rPr>
                        <a:t>кв.м</a:t>
                      </a:r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. на кожного наступного члена сім’ї</a:t>
                      </a:r>
                      <a:endParaRPr lang="en-US" sz="1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219597"/>
                  </a:ext>
                </a:extLst>
              </a:tr>
              <a:tr h="477579">
                <a:tc gridSpan="5">
                  <a:txBody>
                    <a:bodyPr/>
                    <a:lstStyle/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160" b="1" kern="1200" noProof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Навантаження на позичальника (вартість житла 2 млн грн)</a:t>
                      </a:r>
                      <a:endParaRPr lang="uk-UA" sz="2160" b="1" kern="1200" noProof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37638"/>
                  </a:ext>
                </a:extLst>
              </a:tr>
              <a:tr h="282191"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noProof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Перший</a:t>
                      </a:r>
                      <a:r>
                        <a:rPr lang="uk-UA" sz="1800" b="1" noProof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внесок (20%)</a:t>
                      </a:r>
                      <a:endParaRPr lang="uk-UA" sz="1800" b="1" kern="1200" noProof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 400 тис грн</a:t>
                      </a:r>
                      <a:endParaRPr lang="uk-UA" sz="18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9562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1800" b="1" kern="1200" noProof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Перший щомісячний платіж</a:t>
                      </a:r>
                      <a:endParaRPr lang="uk-UA" sz="1800" b="1" kern="120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10,6 тис грн</a:t>
                      </a:r>
                      <a:endParaRPr lang="uk-UA" sz="18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</a:rPr>
                        <a:t>15,9 тис грн</a:t>
                      </a:r>
                      <a:endParaRPr lang="uk-UA" sz="18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4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312630"/>
                  </a:ext>
                </a:extLst>
              </a:tr>
            </a:tbl>
          </a:graphicData>
        </a:graphic>
      </p:graphicFrame>
      <p:sp>
        <p:nvSpPr>
          <p:cNvPr id="4" name="Заголовок слайду з фоновим елементом">
            <a:extLst>
              <a:ext uri="{FF2B5EF4-FFF2-40B4-BE49-F238E27FC236}">
                <a16:creationId xmlns:a16="http://schemas.microsoft.com/office/drawing/2014/main" id="{280BF1F4-79C5-7F24-3609-944E52C61A36}"/>
              </a:ext>
            </a:extLst>
          </p:cNvPr>
          <p:cNvSpPr txBox="1"/>
          <p:nvPr/>
        </p:nvSpPr>
        <p:spPr>
          <a:xfrm>
            <a:off x="13573354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pPr algn="l"/>
            <a:r>
              <a:rPr lang="uk-UA" sz="3960">
                <a:solidFill>
                  <a:srgbClr val="60606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21067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8F36F-BAB0-7F91-13AF-605384CE0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49900F-9C1F-0333-11C2-EF44A2AA3A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370" t="3684"/>
          <a:stretch/>
        </p:blipFill>
        <p:spPr>
          <a:xfrm>
            <a:off x="0" y="0"/>
            <a:ext cx="14630400" cy="2599015"/>
          </a:xfrm>
          <a:prstGeom prst="rect">
            <a:avLst/>
          </a:prstGeom>
        </p:spPr>
      </p:pic>
      <p:sp>
        <p:nvSpPr>
          <p:cNvPr id="13" name="Заголовок слайду з фоновим елементом">
            <a:extLst>
              <a:ext uri="{FF2B5EF4-FFF2-40B4-BE49-F238E27FC236}">
                <a16:creationId xmlns:a16="http://schemas.microsoft.com/office/drawing/2014/main" id="{26C7BE52-7933-48A8-2640-BDD952E32A8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16106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defPPr>
              <a:defRPr lang="en-UA"/>
            </a:defPPr>
            <a:lvl1pPr marL="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uk-UA" sz="3960">
              <a:solidFill>
                <a:srgbClr val="606060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9566A02E-1725-A40D-964F-98341ED5B8C1}"/>
              </a:ext>
            </a:extLst>
          </p:cNvPr>
          <p:cNvSpPr/>
          <p:nvPr/>
        </p:nvSpPr>
        <p:spPr>
          <a:xfrm>
            <a:off x="911876" y="1204697"/>
            <a:ext cx="12984535" cy="8490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>
                <a:solidFill>
                  <a:srgbClr val="002060"/>
                </a:solidFill>
                <a:latin typeface="Aptos" panose="020B0004020202020204" pitchFamily="34" charset="0"/>
                <a:ea typeface="Fraunces Extra Bold"/>
              </a:rPr>
              <a:t>Додаткові можливості</a:t>
            </a:r>
          </a:p>
          <a:p>
            <a:pPr algn="ctr"/>
            <a:r>
              <a:rPr lang="uk-UA">
                <a:solidFill>
                  <a:srgbClr val="002060"/>
                </a:solidFill>
                <a:latin typeface="Aptos" panose="020B0004020202020204" pitchFamily="34" charset="0"/>
                <a:ea typeface="Fraunces Extra Bold"/>
              </a:rPr>
              <a:t>(компенсація від </a:t>
            </a:r>
            <a:r>
              <a:rPr lang="uk-UA" b="1" err="1">
                <a:solidFill>
                  <a:srgbClr val="002060"/>
                </a:solidFill>
                <a:latin typeface="Aptos" panose="020B0004020202020204" pitchFamily="34" charset="0"/>
                <a:ea typeface="Fraunces Extra Bold"/>
              </a:rPr>
              <a:t>Мінсоцполітики</a:t>
            </a:r>
            <a:r>
              <a:rPr lang="uk-UA" b="1">
                <a:solidFill>
                  <a:srgbClr val="002060"/>
                </a:solidFill>
                <a:latin typeface="Aptos" panose="020B0004020202020204" pitchFamily="34" charset="0"/>
                <a:ea typeface="Fraunces Extra Bold"/>
              </a:rPr>
              <a:t> </a:t>
            </a:r>
            <a:r>
              <a:rPr lang="uk-UA">
                <a:solidFill>
                  <a:srgbClr val="002060"/>
                </a:solidFill>
                <a:latin typeface="Aptos" panose="020B0004020202020204" pitchFamily="34" charset="0"/>
                <a:ea typeface="Fraunces Extra Bold"/>
              </a:rPr>
              <a:t>для ВПО та осіб, що зареєстровані на прифронтових територіях )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574FE5EB-AA13-B74F-09AC-A9CF682160BE}"/>
              </a:ext>
            </a:extLst>
          </p:cNvPr>
          <p:cNvSpPr/>
          <p:nvPr/>
        </p:nvSpPr>
        <p:spPr>
          <a:xfrm>
            <a:off x="474938" y="3924886"/>
            <a:ext cx="7705668" cy="1557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>
              <a:spcAft>
                <a:spcPts val="360"/>
              </a:spcAft>
            </a:pPr>
            <a:r>
              <a:rPr lang="uk-UA" sz="2400" b="1" baseline="18181">
                <a:solidFill>
                  <a:schemeClr val="tx1"/>
                </a:solidFill>
                <a:latin typeface="Aptos"/>
                <a:sym typeface="e-Ukraine Medium"/>
              </a:rPr>
              <a:t>Для кого</a:t>
            </a:r>
            <a:endParaRPr lang="uk-UA" sz="2400" b="1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Внутрішньо переміщені особи</a:t>
            </a:r>
            <a:endParaRPr lang="uk-UA" sz="2400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Особи, що зареєстровані на прифронтових територіях</a:t>
            </a:r>
            <a:endParaRPr lang="uk-UA" sz="2400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Не мають у власності житла</a:t>
            </a:r>
            <a:endParaRPr lang="uk-UA" sz="2400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Не здійснювали відчуження житла протягом 36 місяців</a:t>
            </a:r>
            <a:endParaRPr lang="uk-UA" sz="2400" baseline="18181">
              <a:solidFill>
                <a:schemeClr val="tx1"/>
              </a:solidFill>
              <a:latin typeface="Aptos"/>
            </a:endParaRP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5CB4960C-384A-6945-4A91-EBB1651F197A}"/>
              </a:ext>
            </a:extLst>
          </p:cNvPr>
          <p:cNvSpPr/>
          <p:nvPr/>
        </p:nvSpPr>
        <p:spPr>
          <a:xfrm>
            <a:off x="474938" y="2203606"/>
            <a:ext cx="7624028" cy="153954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4864" tIns="27432" rIns="54864" bIns="27432" rtlCol="0" anchor="ctr"/>
          <a:lstStyle/>
          <a:p>
            <a:pPr algn="ctr">
              <a:spcAft>
                <a:spcPts val="360"/>
              </a:spcAft>
            </a:pPr>
            <a:r>
              <a:rPr lang="uk-UA" sz="2400" b="1" baseline="18181">
                <a:solidFill>
                  <a:schemeClr val="tx1"/>
                </a:solidFill>
                <a:latin typeface="Aptos"/>
                <a:sym typeface="e-Ukraine Medium"/>
              </a:rPr>
              <a:t>Загальна інформація</a:t>
            </a:r>
            <a:endParaRPr lang="uk-UA" sz="2400" b="1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spcAft>
                <a:spcPts val="700"/>
              </a:spcAft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Постанова КМУ від 13.08.2025 № 998</a:t>
            </a:r>
            <a:endParaRPr lang="uk-UA" sz="2400" baseline="18181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274320" indent="-274320">
              <a:spcAft>
                <a:spcPts val="700"/>
              </a:spcAft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</a:rPr>
              <a:t>Заявка на відповідність умовам програми компенсації подається до Банку після отримання попереднього рішення банку по кредиту в ДІЯ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304817E4-5B5C-1D33-699A-AD6298C358D3}"/>
              </a:ext>
            </a:extLst>
          </p:cNvPr>
          <p:cNvSpPr/>
          <p:nvPr/>
        </p:nvSpPr>
        <p:spPr>
          <a:xfrm>
            <a:off x="474938" y="6813394"/>
            <a:ext cx="7624024" cy="127094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>
              <a:spcAft>
                <a:spcPts val="360"/>
              </a:spcAft>
            </a:pPr>
            <a:r>
              <a:rPr lang="uk-UA" sz="2400" b="1" baseline="18181">
                <a:solidFill>
                  <a:schemeClr val="tx1"/>
                </a:solidFill>
                <a:latin typeface="Aptos"/>
                <a:sym typeface="e-Ukraine Medium"/>
              </a:rPr>
              <a:t>Що компенсують</a:t>
            </a:r>
            <a:endParaRPr lang="uk-UA" sz="2400" b="1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70% першого внеску, розмір якого не більше як 30% вартості майна </a:t>
            </a:r>
            <a:endParaRPr lang="uk-UA" sz="2400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70% щомісячного платежу 1-й рік, але не більше 150 тис грн</a:t>
            </a:r>
            <a:endParaRPr lang="uk-UA" sz="2400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40 тис грн на оформлення угоди купівлі-продажу і кредитування</a:t>
            </a:r>
            <a:endParaRPr lang="uk-UA" sz="2400" baseline="18181">
              <a:solidFill>
                <a:schemeClr val="tx1"/>
              </a:solidFill>
              <a:latin typeface="Aptos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4865EA3C-B04F-9302-7EF3-EF372D3A8AC2}"/>
              </a:ext>
            </a:extLst>
          </p:cNvPr>
          <p:cNvSpPr/>
          <p:nvPr/>
        </p:nvSpPr>
        <p:spPr>
          <a:xfrm>
            <a:off x="474938" y="5664144"/>
            <a:ext cx="7624025" cy="100282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4864" tIns="27432" rIns="54864" bIns="27432" rtlCol="0" anchor="ctr"/>
          <a:lstStyle/>
          <a:p>
            <a:pPr algn="ctr">
              <a:spcAft>
                <a:spcPts val="360"/>
              </a:spcAft>
            </a:pPr>
            <a:r>
              <a:rPr lang="uk-UA" sz="2400" b="1" baseline="18181">
                <a:solidFill>
                  <a:schemeClr val="tx1"/>
                </a:solidFill>
                <a:latin typeface="Aptos"/>
                <a:sym typeface="e-Ukraine Medium"/>
              </a:rPr>
              <a:t>Вимоги до житла</a:t>
            </a:r>
            <a:endParaRPr lang="uk-UA" sz="2400" b="1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Житло в об’єктах введених в експлуатацію до 20 років</a:t>
            </a:r>
            <a:endParaRPr lang="uk-UA" sz="2400" baseline="18181">
              <a:solidFill>
                <a:schemeClr val="tx1"/>
              </a:solidFill>
              <a:latin typeface="Aptos"/>
            </a:endParaRPr>
          </a:p>
          <a:p>
            <a:pPr marL="274320" indent="-274320">
              <a:buFontTx/>
              <a:buChar char="-"/>
            </a:pPr>
            <a:r>
              <a:rPr lang="uk-UA" sz="2400" baseline="18181">
                <a:solidFill>
                  <a:schemeClr val="tx1"/>
                </a:solidFill>
                <a:latin typeface="Aptos"/>
                <a:sym typeface="e-Ukraine Medium"/>
              </a:rPr>
              <a:t>Вартість житла до 2 млн грн</a:t>
            </a:r>
            <a:endParaRPr lang="uk-UA" sz="2400" baseline="18181">
              <a:solidFill>
                <a:schemeClr val="tx1"/>
              </a:solidFill>
              <a:latin typeface="Aptos"/>
            </a:endParaRPr>
          </a:p>
        </p:txBody>
      </p:sp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54C4274F-B1F0-BE45-38F4-DF9FCDB01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895650"/>
              </p:ext>
            </p:extLst>
          </p:nvPr>
        </p:nvGraphicFramePr>
        <p:xfrm>
          <a:off x="8231887" y="3083278"/>
          <a:ext cx="5700547" cy="4947114"/>
        </p:xfrm>
        <a:graphic>
          <a:graphicData uri="http://schemas.openxmlformats.org/drawingml/2006/table">
            <a:tbl>
              <a:tblPr/>
              <a:tblGrid>
                <a:gridCol w="1425137">
                  <a:extLst>
                    <a:ext uri="{9D8B030D-6E8A-4147-A177-3AD203B41FA5}">
                      <a16:colId xmlns:a16="http://schemas.microsoft.com/office/drawing/2014/main" val="1354629167"/>
                    </a:ext>
                  </a:extLst>
                </a:gridCol>
                <a:gridCol w="1572254">
                  <a:extLst>
                    <a:ext uri="{9D8B030D-6E8A-4147-A177-3AD203B41FA5}">
                      <a16:colId xmlns:a16="http://schemas.microsoft.com/office/drawing/2014/main" val="669293230"/>
                    </a:ext>
                  </a:extLst>
                </a:gridCol>
                <a:gridCol w="346789">
                  <a:extLst>
                    <a:ext uri="{9D8B030D-6E8A-4147-A177-3AD203B41FA5}">
                      <a16:colId xmlns:a16="http://schemas.microsoft.com/office/drawing/2014/main" val="1715091416"/>
                    </a:ext>
                  </a:extLst>
                </a:gridCol>
                <a:gridCol w="812938">
                  <a:extLst>
                    <a:ext uri="{9D8B030D-6E8A-4147-A177-3AD203B41FA5}">
                      <a16:colId xmlns:a16="http://schemas.microsoft.com/office/drawing/2014/main" val="4149107212"/>
                    </a:ext>
                  </a:extLst>
                </a:gridCol>
                <a:gridCol w="1543429">
                  <a:extLst>
                    <a:ext uri="{9D8B030D-6E8A-4147-A177-3AD203B41FA5}">
                      <a16:colId xmlns:a16="http://schemas.microsoft.com/office/drawing/2014/main" val="1722547414"/>
                    </a:ext>
                  </a:extLst>
                </a:gridCol>
              </a:tblGrid>
              <a:tr h="965006">
                <a:tc gridSpan="3">
                  <a:txBody>
                    <a:bodyPr/>
                    <a:lstStyle/>
                    <a:p>
                      <a:pPr marL="0" marR="0" lvl="0" indent="0" algn="l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uk-UA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Вартість житла, млн грн</a:t>
                      </a:r>
                    </a:p>
                    <a:p>
                      <a:pPr marL="0" marR="0" lvl="0" indent="0" algn="l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uk-UA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Термін кредитування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uk-UA" sz="160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2.0</a:t>
                      </a:r>
                    </a:p>
                    <a:p>
                      <a:pPr algn="ctr" fontAlgn="b"/>
                      <a:r>
                        <a:rPr lang="uk-UA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20 років</a:t>
                      </a:r>
                      <a:endParaRPr lang="uk-UA" sz="17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2.0</a:t>
                      </a:r>
                    </a:p>
                    <a:p>
                      <a:pPr algn="ctr" fontAlgn="b"/>
                      <a:r>
                        <a:rPr lang="ru-RU" sz="1600" b="1" u="none" strike="noStrike"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20 </a:t>
                      </a:r>
                      <a:r>
                        <a:rPr lang="uk-UA" sz="1600" b="1" u="none" strike="noStrike" noProof="0"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років</a:t>
                      </a:r>
                      <a:endParaRPr lang="ru-RU" sz="1600" b="1" u="none" strike="noStrike"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262077"/>
                  </a:ext>
                </a:extLst>
              </a:tr>
              <a:tr h="5861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Ставка, перші 10 років: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                        з 11-го року: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60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3%</a:t>
                      </a:r>
                    </a:p>
                    <a:p>
                      <a:pPr lvl="0" algn="ctr">
                        <a:buNone/>
                      </a:pPr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6%</a:t>
                      </a:r>
                      <a:endParaRPr lang="uk-UA" sz="17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>
                        <a:buNone/>
                      </a:pPr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7% </a:t>
                      </a:r>
                    </a:p>
                    <a:p>
                      <a:pPr lvl="0" algn="ctr">
                        <a:buNone/>
                      </a:pPr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10%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9080948"/>
                  </a:ext>
                </a:extLst>
              </a:tr>
              <a:tr h="32455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uk-UA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Перший внесок, від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uk-UA" sz="160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30</a:t>
                      </a:r>
                      <a:endParaRPr lang="uk-UA" sz="17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30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5138488"/>
                  </a:ext>
                </a:extLst>
              </a:tr>
              <a:tr h="30799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Сума кредиту,</a:t>
                      </a:r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 млн. </a:t>
                      </a:r>
                      <a:r>
                        <a:rPr lang="uk-UA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грн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uk-UA" sz="160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1,4</a:t>
                      </a:r>
                      <a:endParaRPr lang="uk-UA" sz="17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1,4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014933"/>
                  </a:ext>
                </a:extLst>
              </a:tr>
              <a:tr h="3010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endParaRPr lang="uk-UA" sz="160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uk-UA" sz="160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uk-UA" sz="170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 sz="1600"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346373"/>
                  </a:ext>
                </a:extLst>
              </a:tr>
              <a:tr h="355375">
                <a:tc gridSpan="2"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600" b="1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</a:rPr>
                        <a:t>платежі, тис. грн.</a:t>
                      </a:r>
                      <a:endParaRPr lang="en-US" sz="1600"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ysClr val="window" lastClr="FFFFFF"/>
                      </a:solidFill>
                    </a:lnL>
                    <a:lnR w="12700">
                      <a:solidFill>
                        <a:sysClr val="window" lastClr="FFFFFF"/>
                      </a:solidFill>
                    </a:lnR>
                    <a:lnT w="12700">
                      <a:solidFill>
                        <a:sysClr val="window" lastClr="FFFFFF"/>
                      </a:solidFill>
                    </a:lnT>
                    <a:lnB w="12700">
                      <a:solidFill>
                        <a:sysClr val="window" lastClr="FFFFFF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uk-UA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uk-UA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950197"/>
                  </a:ext>
                </a:extLst>
              </a:tr>
              <a:tr h="3553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i="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Перший внесок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600</a:t>
                      </a:r>
                      <a:endParaRPr lang="uk-UA" sz="1600" i="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uk-UA" sz="16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600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600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93477"/>
                  </a:ext>
                </a:extLst>
              </a:tr>
              <a:tr h="35537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uk-UA" sz="1600" i="1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сплачує фіз.особа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6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180</a:t>
                      </a:r>
                      <a:endParaRPr lang="uk-UA" sz="1600" i="1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180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180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170932"/>
                  </a:ext>
                </a:extLst>
              </a:tr>
              <a:tr h="26365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uk-UA" sz="1600" b="1" i="1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сплачує Мінсоц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uk-UA" sz="1600" b="1" i="1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420</a:t>
                      </a:r>
                      <a:endParaRPr lang="uk-UA" sz="1600" b="1" i="1" u="none" strike="noStrike" kern="12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1" i="1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420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1" i="1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420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243135"/>
                  </a:ext>
                </a:extLst>
              </a:tr>
              <a:tr h="263652">
                <a:tc gridSpan="2">
                  <a:txBody>
                    <a:bodyPr/>
                    <a:lstStyle/>
                    <a:p>
                      <a:pPr algn="l" fontAlgn="b"/>
                      <a:r>
                        <a:rPr lang="uk-UA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Щомісячний платіж перший рік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9,2</a:t>
                      </a:r>
                      <a:endParaRPr lang="uk-UA" sz="160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9,2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13,9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288972"/>
                  </a:ext>
                </a:extLst>
              </a:tr>
              <a:tr h="26365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uk-UA" sz="1600" i="1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сплачує фіз.особа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6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2,8</a:t>
                      </a:r>
                      <a:endParaRPr lang="uk-UA" sz="1600" i="1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2,8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0" i="1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4,2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164277"/>
                  </a:ext>
                </a:extLst>
              </a:tr>
              <a:tr h="29737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uk-UA" sz="1600" b="1" i="1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сплачує Мінсоц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uk-UA" sz="1600" b="1" i="1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6,4</a:t>
                      </a:r>
                      <a:endParaRPr lang="uk-UA" sz="1600" b="1" i="1" u="none" strike="noStrike" kern="12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1" i="1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6,4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1" i="1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9,7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24731"/>
                  </a:ext>
                </a:extLst>
              </a:tr>
              <a:tr h="30799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fontAlgn="b" latinLnBrk="0" hangingPunct="1"/>
                      <a:r>
                        <a:rPr lang="uk-UA" sz="1600" u="none" strike="noStrike" kern="120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Calibri"/>
                          <a:cs typeface="Calibri"/>
                        </a:rPr>
                        <a:t>13-й щомісячний платіж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9,1</a:t>
                      </a:r>
                      <a:endParaRPr lang="uk-UA" sz="1600" u="none" strike="noStrike" kern="120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9,1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13,5</a:t>
                      </a:r>
                    </a:p>
                  </a:txBody>
                  <a:tcPr marL="3810" marR="3810" marT="3810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115446"/>
                  </a:ext>
                </a:extLst>
              </a:tr>
            </a:tbl>
          </a:graphicData>
        </a:graphic>
      </p:graphicFrame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29D0CB57-867E-2EB0-AEE7-4008906160D6}"/>
              </a:ext>
            </a:extLst>
          </p:cNvPr>
          <p:cNvSpPr/>
          <p:nvPr/>
        </p:nvSpPr>
        <p:spPr>
          <a:xfrm>
            <a:off x="10920269" y="2967801"/>
            <a:ext cx="1506082" cy="553613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80" b="1" err="1">
                <a:solidFill>
                  <a:srgbClr val="000000"/>
                </a:solidFill>
                <a:latin typeface="Aptos" panose="020B0004020202020204" pitchFamily="34" charset="0"/>
              </a:rPr>
              <a:t>єОселя</a:t>
            </a:r>
            <a:r>
              <a:rPr lang="uk-UA" sz="1680" b="1">
                <a:solidFill>
                  <a:srgbClr val="000000"/>
                </a:solidFill>
                <a:latin typeface="Aptos" panose="020B0004020202020204" pitchFamily="34" charset="0"/>
              </a:rPr>
              <a:t> 3%</a:t>
            </a:r>
            <a:endParaRPr lang="en-US" sz="168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ctangle: Rounded Corners 11">
            <a:extLst>
              <a:ext uri="{FF2B5EF4-FFF2-40B4-BE49-F238E27FC236}">
                <a16:creationId xmlns:a16="http://schemas.microsoft.com/office/drawing/2014/main" id="{043CD381-C1AB-9D17-3712-1EB35E1573AF}"/>
              </a:ext>
            </a:extLst>
          </p:cNvPr>
          <p:cNvSpPr/>
          <p:nvPr/>
        </p:nvSpPr>
        <p:spPr>
          <a:xfrm>
            <a:off x="12560165" y="2950286"/>
            <a:ext cx="1506083" cy="553613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r>
              <a:rPr lang="uk-UA" sz="1680" b="1">
                <a:solidFill>
                  <a:srgbClr val="000000"/>
                </a:solidFill>
                <a:latin typeface="Aptos" panose="020B0004020202020204" pitchFamily="34" charset="0"/>
              </a:rPr>
              <a:t>єОселя 7%</a:t>
            </a:r>
            <a:endParaRPr lang="en-US" sz="168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2D90D1-4299-AB9B-4A4F-0549CEB7DBD6}"/>
              </a:ext>
            </a:extLst>
          </p:cNvPr>
          <p:cNvSpPr txBox="1"/>
          <p:nvPr/>
        </p:nvSpPr>
        <p:spPr>
          <a:xfrm>
            <a:off x="8231887" y="2487883"/>
            <a:ext cx="38583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noProof="0"/>
              <a:t>Приклад розрахунку</a:t>
            </a:r>
          </a:p>
        </p:txBody>
      </p:sp>
      <p:sp>
        <p:nvSpPr>
          <p:cNvPr id="14" name="Заголовок слайду з фоновим елементом">
            <a:extLst>
              <a:ext uri="{FF2B5EF4-FFF2-40B4-BE49-F238E27FC236}">
                <a16:creationId xmlns:a16="http://schemas.microsoft.com/office/drawing/2014/main" id="{E5E746F2-2CCA-A4CB-CF3D-E0529DDCAF89}"/>
              </a:ext>
            </a:extLst>
          </p:cNvPr>
          <p:cNvSpPr txBox="1"/>
          <p:nvPr/>
        </p:nvSpPr>
        <p:spPr>
          <a:xfrm>
            <a:off x="13547821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pPr algn="l"/>
            <a:r>
              <a:rPr lang="uk-UA" sz="3960">
                <a:solidFill>
                  <a:srgbClr val="60606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3121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53773-CDB6-42BC-BC04-AC32194C0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CAA0D30-69BC-0922-CD0F-417D404BA1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370" t="3684"/>
          <a:stretch/>
        </p:blipFill>
        <p:spPr>
          <a:xfrm>
            <a:off x="0" y="0"/>
            <a:ext cx="14630400" cy="2599015"/>
          </a:xfrm>
          <a:prstGeom prst="rect">
            <a:avLst/>
          </a:prstGeom>
        </p:spPr>
      </p:pic>
      <p:sp>
        <p:nvSpPr>
          <p:cNvPr id="13" name="Заголовок слайду з фоновим елементом">
            <a:extLst>
              <a:ext uri="{FF2B5EF4-FFF2-40B4-BE49-F238E27FC236}">
                <a16:creationId xmlns:a16="http://schemas.microsoft.com/office/drawing/2014/main" id="{4391610A-E06D-6644-689B-96ADD07A19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16106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defPPr>
              <a:defRPr lang="en-UA"/>
            </a:defPPr>
            <a:lvl1pPr marL="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uk-UA" sz="3960">
              <a:solidFill>
                <a:srgbClr val="606060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5DA6E690-8EBC-1076-389A-57F20214C5D3}"/>
              </a:ext>
            </a:extLst>
          </p:cNvPr>
          <p:cNvSpPr/>
          <p:nvPr/>
        </p:nvSpPr>
        <p:spPr>
          <a:xfrm>
            <a:off x="3112648" y="1215069"/>
            <a:ext cx="82169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uk-UA" sz="2800" b="1">
                <a:solidFill>
                  <a:srgbClr val="002060"/>
                </a:solidFill>
                <a:latin typeface="Aptos"/>
                <a:ea typeface="Fraunces Extra Bold"/>
              </a:rPr>
              <a:t>Порядок дій для участі у програмі </a:t>
            </a:r>
            <a:r>
              <a:rPr lang="uk-UA" sz="2800" b="1" err="1">
                <a:solidFill>
                  <a:srgbClr val="002060"/>
                </a:solidFill>
                <a:latin typeface="Aptos"/>
                <a:ea typeface="Fraunces Extra Bold"/>
              </a:rPr>
              <a:t>єОселя</a:t>
            </a:r>
            <a:endParaRPr lang="uk-UA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9205D9-5870-AE51-D3E6-373BEB055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820" y="2129469"/>
            <a:ext cx="6534974" cy="6066222"/>
          </a:xfrm>
          <a:prstGeom prst="rect">
            <a:avLst/>
          </a:prstGeom>
        </p:spPr>
      </p:pic>
      <p:sp>
        <p:nvSpPr>
          <p:cNvPr id="4" name="Прямокутник: округлені кути 9">
            <a:extLst>
              <a:ext uri="{FF2B5EF4-FFF2-40B4-BE49-F238E27FC236}">
                <a16:creationId xmlns:a16="http://schemas.microsoft.com/office/drawing/2014/main" id="{FE2C7748-10E8-C81A-0DF9-223980D7FBD6}"/>
              </a:ext>
            </a:extLst>
          </p:cNvPr>
          <p:cNvSpPr/>
          <p:nvPr/>
        </p:nvSpPr>
        <p:spPr>
          <a:xfrm>
            <a:off x="10182758" y="2810149"/>
            <a:ext cx="4160260" cy="260054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uk-UA" sz="1600" b="1" baseline="30000">
                <a:solidFill>
                  <a:srgbClr val="606060"/>
                </a:solidFill>
                <a:latin typeface="e-Ukraine Medium"/>
              </a:rPr>
              <a:t>Якщо маєте статус ВПО або реєстрацію на ТОТ, то необхідно подати заявку </a:t>
            </a:r>
            <a:r>
              <a:rPr lang="uk-UA" sz="1600" b="1" kern="1200" baseline="30000">
                <a:solidFill>
                  <a:srgbClr val="606060"/>
                </a:solidFill>
                <a:latin typeface="e-Ukraine Medium"/>
              </a:rPr>
              <a:t>на відповідність умовам програми компенсації</a:t>
            </a:r>
            <a:r>
              <a:rPr lang="uk-UA" sz="1600" b="1" baseline="30000">
                <a:solidFill>
                  <a:srgbClr val="606060"/>
                </a:solidFill>
                <a:latin typeface="e-Ukraine Medium"/>
              </a:rPr>
              <a:t> </a:t>
            </a:r>
            <a:endParaRPr lang="en-US" sz="1600" b="1">
              <a:latin typeface="e-Ukraine Medium"/>
            </a:endParaRPr>
          </a:p>
          <a:p>
            <a:endParaRPr lang="uk-UA" sz="1600" b="1" baseline="30000">
              <a:solidFill>
                <a:srgbClr val="606060"/>
              </a:solidFill>
              <a:latin typeface="e-Ukraine Medium"/>
            </a:endParaRPr>
          </a:p>
          <a:p>
            <a:endParaRPr lang="uk-UA" sz="1600" b="1" baseline="30000">
              <a:solidFill>
                <a:srgbClr val="606060"/>
              </a:solidFill>
              <a:latin typeface="e-Ukraine Medium"/>
            </a:endParaRPr>
          </a:p>
          <a:p>
            <a:r>
              <a:rPr lang="uk-UA" sz="1600" b="1" baseline="30000">
                <a:solidFill>
                  <a:srgbClr val="606060"/>
                </a:solidFill>
                <a:latin typeface="e-Ukraine Medium"/>
              </a:rPr>
              <a:t>Заявка</a:t>
            </a:r>
            <a:r>
              <a:rPr lang="uk-UA" sz="1600" b="1" kern="1200" baseline="30000">
                <a:solidFill>
                  <a:srgbClr val="606060"/>
                </a:solidFill>
                <a:latin typeface="e-Ukraine Medium"/>
              </a:rPr>
              <a:t> подається</a:t>
            </a:r>
            <a:r>
              <a:rPr lang="uk-UA" sz="1600" b="1" baseline="30000">
                <a:solidFill>
                  <a:srgbClr val="606060"/>
                </a:solidFill>
                <a:latin typeface="e-Ukraine Medium"/>
              </a:rPr>
              <a:t> </a:t>
            </a:r>
            <a:r>
              <a:rPr lang="uk-UA" sz="1600" b="1" kern="1200" baseline="30000">
                <a:solidFill>
                  <a:srgbClr val="606060"/>
                </a:solidFill>
                <a:latin typeface="e-Ukraine Medium"/>
              </a:rPr>
              <a:t>до Банку після отримання попереднього рішення в ДІЯ, але до формування повного пакету документів </a:t>
            </a:r>
            <a:endParaRPr lang="uk-UA" sz="1600" b="1" baseline="30000">
              <a:latin typeface="e-Ukraine Medium"/>
            </a:endParaRPr>
          </a:p>
        </p:txBody>
      </p:sp>
      <p:sp>
        <p:nvSpPr>
          <p:cNvPr id="5" name="Рівнобедрений трикутник 4">
            <a:extLst>
              <a:ext uri="{FF2B5EF4-FFF2-40B4-BE49-F238E27FC236}">
                <a16:creationId xmlns:a16="http://schemas.microsoft.com/office/drawing/2014/main" id="{4D0CD09E-99A2-3800-3B8C-AEF6B90121D5}"/>
              </a:ext>
            </a:extLst>
          </p:cNvPr>
          <p:cNvSpPr/>
          <p:nvPr/>
        </p:nvSpPr>
        <p:spPr>
          <a:xfrm rot="16200000">
            <a:off x="9179189" y="3692500"/>
            <a:ext cx="560752" cy="1132875"/>
          </a:xfrm>
          <a:prstGeom prst="triangle">
            <a:avLst/>
          </a:prstGeom>
          <a:solidFill>
            <a:srgbClr val="FFF0A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uk-U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Заголовок слайду з фоновим елементом">
            <a:extLst>
              <a:ext uri="{FF2B5EF4-FFF2-40B4-BE49-F238E27FC236}">
                <a16:creationId xmlns:a16="http://schemas.microsoft.com/office/drawing/2014/main" id="{E602711E-A2D4-8CA7-5F65-49182418B020}"/>
              </a:ext>
            </a:extLst>
          </p:cNvPr>
          <p:cNvSpPr txBox="1"/>
          <p:nvPr/>
        </p:nvSpPr>
        <p:spPr>
          <a:xfrm>
            <a:off x="13573354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pPr algn="l"/>
            <a:r>
              <a:rPr lang="uk-UA" sz="3960">
                <a:solidFill>
                  <a:srgbClr val="60606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98268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A0E99-851B-150D-EA64-C414AE655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0F76D0-A2ED-C3E3-0636-0FEBD2A323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1370" t="3684"/>
          <a:stretch/>
        </p:blipFill>
        <p:spPr>
          <a:xfrm>
            <a:off x="0" y="0"/>
            <a:ext cx="14630400" cy="2599015"/>
          </a:xfrm>
          <a:prstGeom prst="rect">
            <a:avLst/>
          </a:prstGeom>
        </p:spPr>
      </p:pic>
      <p:sp>
        <p:nvSpPr>
          <p:cNvPr id="12" name="Заголовок слайду з фоновим елементом">
            <a:extLst>
              <a:ext uri="{FF2B5EF4-FFF2-40B4-BE49-F238E27FC236}">
                <a16:creationId xmlns:a16="http://schemas.microsoft.com/office/drawing/2014/main" id="{1502A35D-D78F-363A-444D-46DB371645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44862" y="1604905"/>
            <a:ext cx="8940676" cy="1535814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endParaRPr lang="uk-UA" sz="3960" b="1">
              <a:solidFill>
                <a:srgbClr val="606060"/>
              </a:solidFill>
              <a:latin typeface="Aptos"/>
            </a:endParaRPr>
          </a:p>
        </p:txBody>
      </p:sp>
      <p:sp>
        <p:nvSpPr>
          <p:cNvPr id="13" name="Заголовок слайду з фоновим елементом">
            <a:extLst>
              <a:ext uri="{FF2B5EF4-FFF2-40B4-BE49-F238E27FC236}">
                <a16:creationId xmlns:a16="http://schemas.microsoft.com/office/drawing/2014/main" id="{F2AC6658-E7A5-75AF-2DC3-17208CA7E8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16106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pPr algn="l"/>
            <a:r>
              <a:rPr lang="uk-UA" sz="3960">
                <a:solidFill>
                  <a:srgbClr val="606060"/>
                </a:solidFill>
              </a:rPr>
              <a:t>7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808134-28A6-D544-432B-0847CEAD2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54" y="2819973"/>
            <a:ext cx="14705578" cy="4505984"/>
          </a:xfrm>
          <a:prstGeom prst="rect">
            <a:avLst/>
          </a:prstGeom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DFA2F4B-072C-D9E4-C655-D221DF48F467}"/>
              </a:ext>
            </a:extLst>
          </p:cNvPr>
          <p:cNvSpPr/>
          <p:nvPr/>
        </p:nvSpPr>
        <p:spPr>
          <a:xfrm>
            <a:off x="3172785" y="1795094"/>
            <a:ext cx="82169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uk-UA" sz="2800" b="1">
                <a:solidFill>
                  <a:srgbClr val="002060"/>
                </a:solidFill>
                <a:latin typeface="Aptos"/>
                <a:ea typeface="Fraunces Extra Bold"/>
              </a:rPr>
              <a:t>Як подати заявку</a:t>
            </a:r>
            <a:endParaRPr lang="uk-UA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1349647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7CE32-34F2-F514-0AE3-82B90031E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AB26C6-8B17-4791-34B1-59DAD94E5F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1370" t="3684"/>
          <a:stretch/>
        </p:blipFill>
        <p:spPr>
          <a:xfrm>
            <a:off x="0" y="0"/>
            <a:ext cx="14630400" cy="2599015"/>
          </a:xfrm>
          <a:prstGeom prst="rect">
            <a:avLst/>
          </a:prstGeom>
        </p:spPr>
      </p:pic>
      <p:sp>
        <p:nvSpPr>
          <p:cNvPr id="12" name="Заголовок слайду з фоновим елементом">
            <a:extLst>
              <a:ext uri="{FF2B5EF4-FFF2-40B4-BE49-F238E27FC236}">
                <a16:creationId xmlns:a16="http://schemas.microsoft.com/office/drawing/2014/main" id="{372821C1-E4C4-023A-C9EE-C10B526848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44862" y="1604905"/>
            <a:ext cx="8940676" cy="1535814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endParaRPr lang="uk-UA" sz="3960" b="1">
              <a:solidFill>
                <a:srgbClr val="606060"/>
              </a:solidFill>
              <a:latin typeface="Aptos"/>
            </a:endParaRPr>
          </a:p>
        </p:txBody>
      </p:sp>
      <p:sp>
        <p:nvSpPr>
          <p:cNvPr id="13" name="Заголовок слайду з фоновим елементом">
            <a:extLst>
              <a:ext uri="{FF2B5EF4-FFF2-40B4-BE49-F238E27FC236}">
                <a16:creationId xmlns:a16="http://schemas.microsoft.com/office/drawing/2014/main" id="{3740A072-523D-6175-580B-E357BAF30D2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16106" y="347919"/>
            <a:ext cx="1057046" cy="867150"/>
          </a:xfrm>
          <a:prstGeom prst="rect">
            <a:avLst/>
          </a:prstGeom>
        </p:spPr>
        <p:txBody>
          <a:bodyPr vert="horz" lIns="109728" tIns="54864" rIns="109728" bIns="54864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kern="1200" spc="0" baseline="18181">
                <a:solidFill>
                  <a:srgbClr val="FFFFFF"/>
                </a:solidFill>
                <a:latin typeface="e-Ukraine Medium"/>
                <a:ea typeface="e-Ukraine Medium"/>
                <a:cs typeface="e-Ukraine Medium"/>
                <a:sym typeface="e-Ukraine Medium"/>
              </a:defRPr>
            </a:lvl1pPr>
          </a:lstStyle>
          <a:p>
            <a:pPr algn="l"/>
            <a:r>
              <a:rPr lang="uk-UA" sz="3960">
                <a:solidFill>
                  <a:srgbClr val="606060"/>
                </a:solidFill>
              </a:rPr>
              <a:t>8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43B610-CF43-70E5-FA3B-6C882B747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4" y="2705022"/>
            <a:ext cx="14630399" cy="4554428"/>
          </a:xfrm>
          <a:prstGeom prst="rect">
            <a:avLst/>
          </a:prstGeom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8AC776B9-915C-CFA8-11F2-2D36ACC36DF1}"/>
              </a:ext>
            </a:extLst>
          </p:cNvPr>
          <p:cNvSpPr/>
          <p:nvPr/>
        </p:nvSpPr>
        <p:spPr>
          <a:xfrm>
            <a:off x="3206750" y="1458412"/>
            <a:ext cx="82169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uk-UA" sz="2800" b="1">
                <a:solidFill>
                  <a:srgbClr val="002060"/>
                </a:solidFill>
                <a:latin typeface="Aptos"/>
                <a:ea typeface="Fraunces Extra Bold"/>
              </a:rPr>
              <a:t>Як подати заявку (продовження)</a:t>
            </a:r>
            <a:endParaRPr lang="uk-UA">
              <a:solidFill>
                <a:srgbClr val="002060"/>
              </a:solidFill>
              <a:latin typeface="Aptos" panose="020B0004020202020204" pitchFamily="34" charset="0"/>
              <a:ea typeface="Fraunces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1175597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&quot;Office 2013 – 2022&quot;">
  <a:themeElements>
    <a:clrScheme name="Тема &quot;Office 2013 – 2022&quot;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&quot;Office 2013 – 2022&quot;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&quot;Office 2013 – 2022&quot;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713</Words>
  <Application>Microsoft Office PowerPoint</Application>
  <PresentationFormat>Произвольный</PresentationFormat>
  <Paragraphs>182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e-Ukraine Medium</vt:lpstr>
      <vt:lpstr>Helvetica Neue Medium</vt:lpstr>
      <vt:lpstr>Calibri Light</vt:lpstr>
      <vt:lpstr>Aptos</vt:lpstr>
      <vt:lpstr>Calibri</vt:lpstr>
      <vt:lpstr>Arial</vt:lpstr>
      <vt:lpstr>Тема "Office 2013 – 2022"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Надія Агре</dc:creator>
  <cp:lastModifiedBy>УСЗН м. Ковель ВПО</cp:lastModifiedBy>
  <cp:revision>2</cp:revision>
  <dcterms:created xsi:type="dcterms:W3CDTF">2025-07-15T08:58:54Z</dcterms:created>
  <dcterms:modified xsi:type="dcterms:W3CDTF">2026-03-06T09:52:26Z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2025-07-15T10:36:07Z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cc7b7a84-96e3-4ee9-9175-c3f421d0d5fb</vt:lpwstr>
  </property>
  <property fmtid="{D5CDD505-2E9C-101B-9397-08002B2CF9AE}" pid="7" name="MSIP_Label_defa4170-0d19-0005-0004-bc88714345d2_ActionId">
    <vt:lpwstr>3cfb3714-37cf-4223-840d-303b8de2505a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